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1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98" d="100"/>
          <a:sy n="198" d="100"/>
        </p:scale>
        <p:origin x="-416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EBB23-2D03-47F6-933C-B3384E578201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96315-C2EF-43EE-A947-2E53DB013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65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96315-C2EF-43EE-A947-2E53DB0137B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44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72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928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12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88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6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47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13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46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8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64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8A48-A357-4CEA-888D-B1BF8B408F66}" type="datetimeFigureOut">
              <a:rPr lang="en-GB" smtClean="0"/>
              <a:t>23/06/16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49141-0CFF-4652-9F73-854694CCC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5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google.co.uk/url?sa=i&amp;rct=j&amp;q=pencil+clipart&amp;source=images&amp;cd=&amp;cad=rja&amp;uact=8&amp;ved=0ahUKEwja6oK_kcjJAhUKWBQKHfCTA1YQjRwIBw&amp;url=http://www.clipartpanda.com/categories/pencil-clip-art-black-and-white&amp;bvm=bv.108538919,d.d24&amp;psig=AFQjCNFWWBuuQmGwKe4Gj5-lwhnpmzReNw&amp;ust=1449522288726944" TargetMode="Externa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gif"/><Relationship Id="rId5" Type="http://schemas.openxmlformats.org/officeDocument/2006/relationships/image" Target="../media/image9.png"/><Relationship Id="rId6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rich.maths.org/11234/clu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8009" y="1800651"/>
            <a:ext cx="108080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Join dots on each grid below to make the named quadrilateral.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You must use the side given, you can't shorten or extend it.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GB" sz="4000" dirty="0"/>
          </a:p>
        </p:txBody>
      </p:sp>
      <p:pic>
        <p:nvPicPr>
          <p:cNvPr id="1026" name="Picture 2" descr="http://static1.squarespace.com/static/53b5753be4b0c3274b8a7ce1/t/53c853eae4b0640068f1ed3c/1405637611792/nrich-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6255" y="5444153"/>
            <a:ext cx="2279797" cy="141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87669" y="1087674"/>
            <a:ext cx="27911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b="1" dirty="0" smtClean="0">
                <a:ln>
                  <a:solidFill>
                    <a:sysClr val="windowText" lastClr="000000"/>
                  </a:solidFill>
                </a:ln>
                <a:solidFill>
                  <a:srgbClr val="8181CB"/>
                </a:solidFill>
                <a:latin typeface="Century Gothic" panose="020B0502020202020204" pitchFamily="34" charset="0"/>
              </a:rPr>
              <a:t>Starter:</a:t>
            </a:r>
            <a:endParaRPr lang="en-GB" sz="6000" b="1" dirty="0">
              <a:ln>
                <a:solidFill>
                  <a:sysClr val="windowText" lastClr="000000"/>
                </a:solidFill>
              </a:ln>
              <a:solidFill>
                <a:srgbClr val="8181CB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8275" y="4804"/>
            <a:ext cx="10753725" cy="1204808"/>
          </a:xfrm>
          <a:prstGeom prst="rect">
            <a:avLst/>
          </a:prstGeom>
        </p:spPr>
      </p:pic>
      <p:pic>
        <p:nvPicPr>
          <p:cNvPr id="8" name="Picture 4" descr="http://images.clipartpanda.com/pencil-clipart-pencil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2996" y="3393099"/>
            <a:ext cx="1729658" cy="2304256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996" y="55696"/>
            <a:ext cx="1548714" cy="1103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921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8763" y="125854"/>
            <a:ext cx="10706062" cy="17543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600" b="0" i="0" dirty="0" smtClean="0">
                <a:solidFill>
                  <a:srgbClr val="8181CB"/>
                </a:solidFill>
                <a:effectLst/>
                <a:latin typeface="Verdana" panose="020B0604030504040204" pitchFamily="34" charset="0"/>
              </a:rPr>
              <a:t>If there is more than one possible shape that you can draw… 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try to find the one with the </a:t>
            </a:r>
            <a:r>
              <a:rPr lang="en-US" sz="3600" b="1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largest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area.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2724" y="2058448"/>
            <a:ext cx="4014263" cy="431383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5368954" y="3112316"/>
            <a:ext cx="1476463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97167" y="4622334"/>
            <a:ext cx="3045204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45417" y="3112316"/>
            <a:ext cx="805343" cy="1510018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381537" y="3112316"/>
            <a:ext cx="2260834" cy="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642371" y="3122104"/>
            <a:ext cx="8389" cy="150023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20100450">
            <a:off x="8225407" y="3378289"/>
            <a:ext cx="40351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The new, red, trapezium has area 1 square unit greater than the original shape.</a:t>
            </a:r>
            <a:endParaRPr lang="en-GB" sz="28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30810" y="2047491"/>
            <a:ext cx="403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Example:</a:t>
            </a:r>
            <a:endParaRPr lang="en-GB" sz="28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462" y="4326961"/>
            <a:ext cx="3553739" cy="253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6213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89901"/>
            <a:ext cx="559545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1) </a:t>
            </a:r>
            <a:r>
              <a:rPr lang="en-GB" sz="2400" dirty="0"/>
              <a:t> 6 rectangle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2)  8 square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3)  4 rectangle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4)  12 isosceles trapezium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>
                <a:solidFill>
                  <a:srgbClr val="FF0000"/>
                </a:solidFill>
              </a:rPr>
              <a:t>5)  </a:t>
            </a:r>
            <a:r>
              <a:rPr lang="en-GB" sz="2400" dirty="0" smtClean="0">
                <a:solidFill>
                  <a:srgbClr val="FF0000"/>
                </a:solidFill>
              </a:rPr>
              <a:t>19 </a:t>
            </a:r>
            <a:r>
              <a:rPr lang="en-GB" sz="2400" dirty="0">
                <a:solidFill>
                  <a:srgbClr val="FF0000"/>
                </a:solidFill>
              </a:rPr>
              <a:t>parallelogram </a:t>
            </a:r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400" dirty="0" smtClean="0"/>
              <a:t>6</a:t>
            </a:r>
            <a:r>
              <a:rPr lang="en-GB" sz="2400" dirty="0"/>
              <a:t>)  8 kite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7)  6 parallelogram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8)  5 square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9)  12 kite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>
                <a:solidFill>
                  <a:srgbClr val="FF0000"/>
                </a:solidFill>
              </a:rPr>
              <a:t>10)  </a:t>
            </a:r>
            <a:r>
              <a:rPr lang="en-GB" sz="2400" dirty="0" smtClean="0">
                <a:solidFill>
                  <a:srgbClr val="FF0000"/>
                </a:solidFill>
              </a:rPr>
              <a:t>4 </a:t>
            </a:r>
            <a:r>
              <a:rPr lang="en-GB" sz="2400" dirty="0">
                <a:solidFill>
                  <a:srgbClr val="FF0000"/>
                </a:solidFill>
              </a:rPr>
              <a:t>rhombus </a:t>
            </a:r>
            <a:endParaRPr lang="en-GB" sz="2400" dirty="0" smtClean="0">
              <a:solidFill>
                <a:srgbClr val="FF0000"/>
              </a:solidFill>
            </a:endParaRPr>
          </a:p>
          <a:p>
            <a:r>
              <a:rPr lang="en-GB" sz="2400" dirty="0" smtClean="0">
                <a:solidFill>
                  <a:srgbClr val="FF0000"/>
                </a:solidFill>
              </a:rPr>
              <a:t>11</a:t>
            </a:r>
            <a:r>
              <a:rPr lang="en-GB" sz="2400" dirty="0">
                <a:solidFill>
                  <a:srgbClr val="FF0000"/>
                </a:solidFill>
              </a:rPr>
              <a:t>)  </a:t>
            </a:r>
            <a:r>
              <a:rPr lang="en-GB" sz="2400" dirty="0" smtClean="0">
                <a:solidFill>
                  <a:srgbClr val="FF0000"/>
                </a:solidFill>
              </a:rPr>
              <a:t>3 parallelogram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>12)  6 kite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618914" y="989901"/>
            <a:ext cx="490755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13)  6 arrowhead</a:t>
            </a:r>
            <a:br>
              <a:rPr lang="en-GB" sz="2400" dirty="0" smtClean="0"/>
            </a:br>
            <a:r>
              <a:rPr lang="en-GB" sz="2400" dirty="0" smtClean="0"/>
              <a:t>14)  8 kite</a:t>
            </a:r>
            <a:br>
              <a:rPr lang="en-GB" sz="2400" dirty="0" smtClean="0"/>
            </a:br>
            <a:r>
              <a:rPr lang="en-GB" sz="2400" dirty="0" smtClean="0"/>
              <a:t>15)  8 rhombus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16)  3 rhombus</a:t>
            </a:r>
            <a:br>
              <a:rPr lang="en-GB" sz="2400" dirty="0" smtClean="0"/>
            </a:br>
            <a:r>
              <a:rPr lang="en-GB" sz="2400" dirty="0" smtClean="0"/>
              <a:t>17)  4 arrowhead</a:t>
            </a:r>
            <a:br>
              <a:rPr lang="en-GB" sz="2400" dirty="0" smtClean="0"/>
            </a:br>
            <a:r>
              <a:rPr lang="en-GB" sz="2400" dirty="0" smtClean="0"/>
              <a:t>18)  9 trapezium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19)  8 parallelogram</a:t>
            </a:r>
            <a:br>
              <a:rPr lang="en-GB" sz="2400" dirty="0" smtClean="0"/>
            </a:br>
            <a:r>
              <a:rPr lang="en-GB" sz="2400" dirty="0" smtClean="0"/>
              <a:t>20)  8 isosceles trapezium</a:t>
            </a:r>
            <a:br>
              <a:rPr lang="en-GB" sz="2400" dirty="0" smtClean="0"/>
            </a:br>
            <a:r>
              <a:rPr lang="en-GB" sz="2400" dirty="0" smtClean="0"/>
              <a:t>21)  3 kite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22)  4 arrowhead</a:t>
            </a:r>
            <a:br>
              <a:rPr lang="en-GB" sz="2400" dirty="0" smtClean="0"/>
            </a:br>
            <a:r>
              <a:rPr lang="en-GB" sz="2400" dirty="0" smtClean="0"/>
              <a:t>23)  9 kite</a:t>
            </a:r>
            <a:br>
              <a:rPr lang="en-GB" sz="2400" dirty="0" smtClean="0"/>
            </a:br>
            <a:r>
              <a:rPr lang="en-GB" sz="2400" dirty="0" smtClean="0"/>
              <a:t>24)  9 trapezium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 rot="19673154">
            <a:off x="8699385" y="5021467"/>
            <a:ext cx="4035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Why are some of the areas in red?</a:t>
            </a:r>
            <a:endParaRPr lang="en-GB" sz="2800" dirty="0">
              <a:solidFill>
                <a:srgbClr val="FF0000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171" y="-53761"/>
            <a:ext cx="124408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8181CB"/>
                </a:solidFill>
                <a:latin typeface="Century Gothic" panose="020B0502020202020204" pitchFamily="34" charset="0"/>
                <a:cs typeface="MV Boli" panose="02000500030200090000" pitchFamily="2" charset="0"/>
              </a:rPr>
              <a:t>Check each shape –</a:t>
            </a:r>
            <a:r>
              <a:rPr lang="en-GB" sz="3200" b="1" dirty="0" smtClean="0">
                <a:solidFill>
                  <a:srgbClr val="8181CB"/>
                </a:solidFill>
                <a:latin typeface="Century Gothic" panose="020B0502020202020204" pitchFamily="34" charset="0"/>
                <a:cs typeface="MV Boli" panose="02000500030200090000" pitchFamily="2" charset="0"/>
              </a:rPr>
              <a:t> have you managed to find the maximum area?</a:t>
            </a:r>
            <a:endParaRPr lang="en-GB" sz="3200" b="1" dirty="0">
              <a:solidFill>
                <a:srgbClr val="8181CB"/>
              </a:solidFill>
              <a:latin typeface="Century Gothic" panose="020B0502020202020204" pitchFamily="34" charset="0"/>
              <a:cs typeface="MV Boli" panose="02000500030200090000" pitchFamily="2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97728" y="4356363"/>
            <a:ext cx="3512456" cy="25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1389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http://2.bp.blogspot.com/-rK93EG4ccQ0/VM01mJbph9I/AAAAAAAAI3Y/kPi0-rHapNg/s1600/Free%2Bclipart%2Bkite%2Bprintable%2Bgeometry%2Bshapes%2Bstraightforward%2Bdrawings%2Bfor%2Bschools%2Bcoloring%2Bwith%2Bwor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5" y="2186281"/>
            <a:ext cx="1714414" cy="2285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10689" y="-217220"/>
            <a:ext cx="8539517" cy="53195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400" dirty="0" smtClean="0"/>
              <a:t>How do you define a </a:t>
            </a:r>
            <a:r>
              <a:rPr lang="en-US" sz="4400" b="1" dirty="0" smtClean="0"/>
              <a:t>rectangle</a:t>
            </a:r>
            <a:r>
              <a:rPr lang="en-US" sz="4400" dirty="0" smtClean="0"/>
              <a:t>?</a:t>
            </a:r>
          </a:p>
          <a:p>
            <a:pPr>
              <a:lnSpc>
                <a:spcPct val="200000"/>
              </a:lnSpc>
            </a:pPr>
            <a:r>
              <a:rPr lang="en-US" sz="4400" dirty="0" smtClean="0"/>
              <a:t>How </a:t>
            </a:r>
            <a:r>
              <a:rPr lang="en-US" sz="4400" dirty="0"/>
              <a:t>do you define a </a:t>
            </a:r>
            <a:r>
              <a:rPr lang="en-US" sz="4400" b="1" dirty="0" smtClean="0"/>
              <a:t>rhombus</a:t>
            </a:r>
            <a:r>
              <a:rPr lang="en-US" sz="4400" dirty="0" smtClean="0"/>
              <a:t>?</a:t>
            </a:r>
          </a:p>
          <a:p>
            <a:pPr>
              <a:lnSpc>
                <a:spcPct val="200000"/>
              </a:lnSpc>
            </a:pPr>
            <a:r>
              <a:rPr lang="en-US" sz="4400" dirty="0"/>
              <a:t>How do you define a </a:t>
            </a:r>
            <a:r>
              <a:rPr lang="en-US" sz="4400" b="1" dirty="0" smtClean="0"/>
              <a:t>kite</a:t>
            </a:r>
            <a:r>
              <a:rPr lang="en-US" sz="4400" dirty="0" smtClean="0"/>
              <a:t>?</a:t>
            </a:r>
          </a:p>
          <a:p>
            <a:pPr>
              <a:lnSpc>
                <a:spcPct val="200000"/>
              </a:lnSpc>
            </a:pPr>
            <a:r>
              <a:rPr lang="en-US" sz="4400" dirty="0"/>
              <a:t>How do you define a </a:t>
            </a:r>
            <a:r>
              <a:rPr lang="en-US" sz="4400" b="1" dirty="0" smtClean="0"/>
              <a:t>parallelogram</a:t>
            </a:r>
            <a:r>
              <a:rPr lang="en-US" sz="4400" dirty="0" smtClean="0"/>
              <a:t>?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665" y="4472165"/>
            <a:ext cx="3372704" cy="238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coolmath-games.com/sites/cmatgame/files/puzzle_thumbnail/rectangle-1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40" y="0"/>
            <a:ext cx="1994501" cy="1495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storage.googleapis.com/wzukusers/user-20268713/images/56d619907603dV6Fwjjo/Rhombus-Logo_d20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613" y="1300455"/>
            <a:ext cx="190500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illuminations.nctm.org/uploadedImages/Content/Lessons/Images/3-5/ParrRec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32"/>
          <a:stretch/>
        </p:blipFill>
        <p:spPr bwMode="auto">
          <a:xfrm>
            <a:off x="5871524" y="4967417"/>
            <a:ext cx="3221597" cy="189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081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989" y="310002"/>
            <a:ext cx="116565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400" b="1" dirty="0"/>
              <a:t>r</a:t>
            </a:r>
            <a:r>
              <a:rPr lang="en-US" sz="4400" b="1" dirty="0" smtClean="0"/>
              <a:t>ectangle       rhombus        kite         parallelogram</a:t>
            </a:r>
            <a:endParaRPr lang="en-US" sz="4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4242486" y="3558746"/>
            <a:ext cx="2479589" cy="2479589"/>
          </a:xfrm>
          <a:prstGeom prst="rect">
            <a:avLst/>
          </a:prstGeom>
          <a:solidFill>
            <a:srgbClr val="8181CB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Callout 5"/>
          <p:cNvSpPr/>
          <p:nvPr/>
        </p:nvSpPr>
        <p:spPr>
          <a:xfrm>
            <a:off x="7471719" y="3303373"/>
            <a:ext cx="2215978" cy="1392195"/>
          </a:xfrm>
          <a:prstGeom prst="wedgeEllipseCallout">
            <a:avLst>
              <a:gd name="adj1" fmla="val -95554"/>
              <a:gd name="adj2" fmla="val 4652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438767" y="3495239"/>
            <a:ext cx="2248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MV Boli" panose="02000500030200090000" pitchFamily="2" charset="0"/>
                <a:cs typeface="MV Boli" panose="02000500030200090000" pitchFamily="2" charset="0"/>
              </a:rPr>
              <a:t>Which group do I belong in?</a:t>
            </a:r>
            <a:endParaRPr lang="en-GB" sz="24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2050" name="Picture 2" descr="http://www.clker.com/cliparts/J/0/h/R/G/R/happy-cartoon-face-md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75077">
            <a:off x="4855879" y="3878394"/>
            <a:ext cx="1599911" cy="21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994" y="4882509"/>
            <a:ext cx="2792627" cy="197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 rot="20439005">
            <a:off x="9218140" y="4384475"/>
            <a:ext cx="2652584" cy="1927654"/>
            <a:chOff x="1013254" y="1886465"/>
            <a:chExt cx="2652584" cy="1927654"/>
          </a:xfrm>
        </p:grpSpPr>
        <p:sp>
          <p:nvSpPr>
            <p:cNvPr id="11" name="Folded Corner 10"/>
            <p:cNvSpPr/>
            <p:nvPr/>
          </p:nvSpPr>
          <p:spPr>
            <a:xfrm>
              <a:off x="1013254" y="1886465"/>
              <a:ext cx="2636107" cy="1927654"/>
            </a:xfrm>
            <a:prstGeom prst="foldedCorner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95633" y="1957980"/>
              <a:ext cx="2570205" cy="1719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dirty="0" smtClean="0">
                  <a:latin typeface="MV Boli" panose="02000500030200090000" pitchFamily="2" charset="0"/>
                  <a:cs typeface="MV Boli" panose="02000500030200090000" pitchFamily="2" charset="0"/>
                </a:rPr>
                <a:t>Are there any other shapes that could belong in more than one group?</a:t>
              </a:r>
              <a:endParaRPr lang="en-GB" dirty="0"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135891">
            <a:off x="1095709" y="2364612"/>
            <a:ext cx="2636107" cy="2169825"/>
            <a:chOff x="1013254" y="1768012"/>
            <a:chExt cx="2636107" cy="2169825"/>
          </a:xfrm>
        </p:grpSpPr>
        <p:sp>
          <p:nvSpPr>
            <p:cNvPr id="15" name="Folded Corner 14"/>
            <p:cNvSpPr/>
            <p:nvPr/>
          </p:nvSpPr>
          <p:spPr>
            <a:xfrm>
              <a:off x="1013254" y="1886465"/>
              <a:ext cx="2636107" cy="1927654"/>
            </a:xfrm>
            <a:prstGeom prst="foldedCorner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38529" y="1768012"/>
              <a:ext cx="2570205" cy="2169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GB" dirty="0" smtClean="0">
                  <a:latin typeface="MV Boli" panose="02000500030200090000" pitchFamily="2" charset="0"/>
                  <a:cs typeface="MV Boli" panose="02000500030200090000" pitchFamily="2" charset="0"/>
                </a:rPr>
                <a:t>Can you use this to help you </a:t>
              </a:r>
              <a:r>
                <a:rPr lang="en-GB" u="sng" dirty="0" smtClean="0">
                  <a:latin typeface="MV Boli" panose="02000500030200090000" pitchFamily="2" charset="0"/>
                  <a:cs typeface="MV Boli" panose="02000500030200090000" pitchFamily="2" charset="0"/>
                </a:rPr>
                <a:t>increase the area</a:t>
              </a:r>
              <a:r>
                <a:rPr lang="en-GB" dirty="0" smtClean="0">
                  <a:latin typeface="MV Boli" panose="02000500030200090000" pitchFamily="2" charset="0"/>
                  <a:cs typeface="MV Boli" panose="02000500030200090000" pitchFamily="2" charset="0"/>
                </a:rPr>
                <a:t> of any of the shapes you have drawn?</a:t>
              </a:r>
              <a:endParaRPr lang="en-GB" dirty="0"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8395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5861" y="36198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5)  19 parallelogram </a:t>
            </a:r>
            <a:r>
              <a:rPr lang="en-GB" dirty="0" smtClean="0"/>
              <a:t>(10 if you do allow squares)</a:t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>10)  4 rhombus </a:t>
            </a:r>
            <a:r>
              <a:rPr lang="en-GB" dirty="0" smtClean="0"/>
              <a:t>(5 if you do allow squares)</a:t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>11)  3 parallelogram </a:t>
            </a:r>
            <a:r>
              <a:rPr lang="en-GB" dirty="0" smtClean="0"/>
              <a:t>(6 if you do allow rectangles)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070847" y="2814918"/>
            <a:ext cx="3507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hlinkClick r:id="rId2"/>
              </a:rPr>
              <a:t>http://nrich.maths.org/11234/clue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181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166</Words>
  <Application>Microsoft Macintosh PowerPoint</Application>
  <PresentationFormat>Custom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Lexy LAY</dc:creator>
  <cp:lastModifiedBy>O Smith</cp:lastModifiedBy>
  <cp:revision>15</cp:revision>
  <dcterms:created xsi:type="dcterms:W3CDTF">2016-06-22T07:32:21Z</dcterms:created>
  <dcterms:modified xsi:type="dcterms:W3CDTF">2016-06-23T10:45:41Z</dcterms:modified>
</cp:coreProperties>
</file>